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2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6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789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4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113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38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61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8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7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7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60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4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6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16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34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013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duasutp.fstec.ru/#/" TargetMode="External"/><Relationship Id="rId2" Type="http://schemas.openxmlformats.org/officeDocument/2006/relationships/hyperlink" Target="https://normativ.kontur.ru/document?moduleId=1&amp;documentId=4812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matrices/i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4660" y="222422"/>
            <a:ext cx="9144000" cy="1055086"/>
          </a:xfrm>
        </p:spPr>
        <p:txBody>
          <a:bodyPr>
            <a:normAutofit/>
          </a:bodyPr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«Интеграция значимых ОКИИ АСУ ТП в корпоративный SOC»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277508"/>
            <a:ext cx="9144000" cy="591021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управления проектом: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гибрид Waterfall + Agile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17340" y="6359782"/>
            <a:ext cx="7471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Даты: старт — 01 мая 2025 г., финиш — 01 ноября 2026 г. (18 мес.) </a:t>
            </a:r>
          </a:p>
        </p:txBody>
      </p:sp>
    </p:spTree>
    <p:extLst>
      <p:ext uri="{BB962C8B-B14F-4D97-AF65-F5344CB8AC3E}">
        <p14:creationId xmlns:p14="http://schemas.microsoft.com/office/powerpoint/2010/main" val="30853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Условия/критерии реализации Недопустимого события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220162"/>
              </p:ext>
            </p:extLst>
          </p:nvPr>
        </p:nvGraphicFramePr>
        <p:xfrm>
          <a:off x="236538" y="1789113"/>
          <a:ext cx="11491636" cy="408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909">
                  <a:extLst>
                    <a:ext uri="{9D8B030D-6E8A-4147-A177-3AD203B41FA5}">
                      <a16:colId xmlns:a16="http://schemas.microsoft.com/office/drawing/2014/main" val="21326037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411004308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812803016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1642029417"/>
                    </a:ext>
                  </a:extLst>
                </a:gridCol>
              </a:tblGrid>
              <a:tr h="569081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Крит. значение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Детектор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84798"/>
                  </a:ext>
                </a:extLst>
              </a:tr>
              <a:tr h="56908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 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8.8–9.2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8.0 / &gt; 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Датчик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820925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Кислотно-щел. потенциал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±10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±30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SCADA-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585332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 «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Stop»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SIEM (SOC)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37077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VPN-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туннель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OT-IT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NGFW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09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2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Процедура реагирования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35000" y="3076129"/>
            <a:ext cx="11023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Выявление → 2. Анализ → 3. Эскалация → 4. Локализация → 5. Ликвидация → 6. Восстановление → 7. RCA и отчёт </a:t>
            </a:r>
          </a:p>
        </p:txBody>
      </p:sp>
    </p:spTree>
    <p:extLst>
      <p:ext uri="{BB962C8B-B14F-4D97-AF65-F5344CB8AC3E}">
        <p14:creationId xmlns:p14="http://schemas.microsoft.com/office/powerpoint/2010/main" val="178019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-18775"/>
            <a:ext cx="12046225" cy="1507067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участников реагирования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463187"/>
              </p:ext>
            </p:extLst>
          </p:nvPr>
        </p:nvGraphicFramePr>
        <p:xfrm>
          <a:off x="276710" y="1938130"/>
          <a:ext cx="11769515" cy="4671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903">
                  <a:extLst>
                    <a:ext uri="{9D8B030D-6E8A-4147-A177-3AD203B41FA5}">
                      <a16:colId xmlns:a16="http://schemas.microsoft.com/office/drawing/2014/main" val="70379105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424285782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216173219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71108447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808247615"/>
                    </a:ext>
                  </a:extLst>
                </a:gridCol>
              </a:tblGrid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Этап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Ответственный (R)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Утверждающий (A)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Консультируемый (C)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Информируемый (I)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675338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Выявление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 (1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линия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Инженеры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817876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SOC (2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 ИБ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ICS-администраторы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940394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Локализация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Директор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ТЭЦ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145403"/>
                  </a:ext>
                </a:extLst>
              </a:tr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Ликвидация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турбинный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591185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Восстановление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Лаборатория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512579"/>
                  </a:ext>
                </a:extLst>
              </a:tr>
              <a:tr h="8318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 причин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службы аудита, аналитик угроз (3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Команда проекта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ФСТЭК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ГосСОПКА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893879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Закрытие инцидента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ИБ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Все службы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7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61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Структурная схема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</a:t>
            </a:r>
            <a:r>
              <a:rPr lang="ru-RU" dirty="0"/>
              <a:t> СЗИ</a:t>
            </a:r>
          </a:p>
        </p:txBody>
      </p:sp>
      <p:pic>
        <p:nvPicPr>
          <p:cNvPr id="31" name="Объект 30">
            <a:extLst>
              <a:ext uri="{FF2B5EF4-FFF2-40B4-BE49-F238E27FC236}">
                <a16:creationId xmlns:a16="http://schemas.microsoft.com/office/drawing/2014/main" id="{95A0CF40-46BF-5F70-AC84-2DE9BD4C2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224" y="1066800"/>
            <a:ext cx="10603120" cy="5707380"/>
          </a:xfrm>
        </p:spPr>
      </p:pic>
    </p:spTree>
    <p:extLst>
      <p:ext uri="{BB962C8B-B14F-4D97-AF65-F5344CB8AC3E}">
        <p14:creationId xmlns:p14="http://schemas.microsoft.com/office/powerpoint/2010/main" val="359505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Ссылки на документацию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04298" y="1167071"/>
            <a:ext cx="803219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Методические указания по 239 приказу ФСТЭК 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normativ.kontur.ru/document?moduleId=1&amp;documentId=481283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БДУ ФСТЭК для АСУ ТП </a:t>
            </a:r>
          </a:p>
          <a:p>
            <a:pPr marL="0" lvl="0" indent="0" defTabSz="91440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://bduasutp.fstec.ru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/#/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MITRE 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ATT&amp;CK® Matrix for 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ICS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://attack.mitre.org/matrices/ics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087" y="266883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проекта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67845"/>
              </p:ext>
            </p:extLst>
          </p:nvPr>
        </p:nvGraphicFramePr>
        <p:xfrm>
          <a:off x="1028148" y="1773950"/>
          <a:ext cx="10332279" cy="42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093">
                  <a:extLst>
                    <a:ext uri="{9D8B030D-6E8A-4147-A177-3AD203B41FA5}">
                      <a16:colId xmlns:a16="http://schemas.microsoft.com/office/drawing/2014/main" val="415227732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1660931998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3395690698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Фамилия,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имя, отчество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Роль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проекте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88618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Новиков В.С.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Руководитель проекта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Координация, отчётность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53420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Орлов И.Н.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Главный 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Тех. руководство, качество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408129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Садриев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Б.А.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Архитектура, схемы, 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DMZ-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дизайн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05674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Белов С.В.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Прототипы, тесты лог-коллекторов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66063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Москвин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Монтаж, настройка оборудования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86099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Фролов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Интеграция агентов, полевые испытания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9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2386" y="302958"/>
            <a:ext cx="8534400" cy="1507067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и жизненный цикл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802295" y="2122367"/>
            <a:ext cx="7540488" cy="205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Waterfall-этапы (документация, отчётность)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Agile-этапы (аудит, пилот, тиражирование, обучение)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Визуально: ось времени с цветовым кодом «W» и «A» по фазам </a:t>
            </a:r>
          </a:p>
        </p:txBody>
      </p:sp>
    </p:spTree>
    <p:extLst>
      <p:ext uri="{BB962C8B-B14F-4D97-AF65-F5344CB8AC3E}">
        <p14:creationId xmlns:p14="http://schemas.microsoft.com/office/powerpoint/2010/main" val="396513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186" y="273141"/>
            <a:ext cx="1152104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(календарный план)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84927"/>
              </p:ext>
            </p:extLst>
          </p:nvPr>
        </p:nvGraphicFramePr>
        <p:xfrm>
          <a:off x="525185" y="2170779"/>
          <a:ext cx="11133414" cy="430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38">
                  <a:extLst>
                    <a:ext uri="{9D8B030D-6E8A-4147-A177-3AD203B41FA5}">
                      <a16:colId xmlns:a16="http://schemas.microsoft.com/office/drawing/2014/main" val="360721518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147640111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2129375018"/>
                    </a:ext>
                  </a:extLst>
                </a:gridCol>
              </a:tblGrid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Ключевые результаты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82217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ТЗ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05–08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Утверждённое ТЗ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83196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Аудит, прототип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09–12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Отчёт аудита,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1839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Пилот на площадке №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01–06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Рабочий прототип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451624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Тиражирование 3 площадок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07–10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Завершённые интеграции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49840"/>
                  </a:ext>
                </a:extLst>
              </a:tr>
              <a:tr h="447505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Приёмка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Итоговый отчёт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623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86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74" y="-67734"/>
            <a:ext cx="12122426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Ресурсный 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139" y="2196548"/>
            <a:ext cx="11320670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Категории ресурсов: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Человеческие ресурсы</a:t>
            </a:r>
            <a:r>
              <a:rPr lang="ru-RU" dirty="0">
                <a:solidFill>
                  <a:schemeClr val="tx1"/>
                </a:solidFill>
              </a:rPr>
              <a:t> (6 FTE, эксперты </a:t>
            </a:r>
            <a:r>
              <a:rPr lang="ru-RU" dirty="0" err="1">
                <a:solidFill>
                  <a:schemeClr val="tx1"/>
                </a:solidFill>
              </a:rPr>
              <a:t>вендоров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Оборудование</a:t>
            </a:r>
            <a:r>
              <a:rPr lang="ru-RU" dirty="0">
                <a:solidFill>
                  <a:schemeClr val="tx1"/>
                </a:solidFill>
              </a:rPr>
              <a:t> – лог-коллекторы, NGFW, </a:t>
            </a:r>
            <a:r>
              <a:rPr lang="ru-RU" dirty="0" err="1">
                <a:solidFill>
                  <a:schemeClr val="tx1"/>
                </a:solidFill>
              </a:rPr>
              <a:t>криптошлюзы</a:t>
            </a:r>
            <a:r>
              <a:rPr lang="ru-RU" dirty="0">
                <a:solidFill>
                  <a:schemeClr val="tx1"/>
                </a:solidFill>
              </a:rPr>
              <a:t>, серверы </a:t>
            </a:r>
            <a:r>
              <a:rPr lang="ru-RU" dirty="0" err="1">
                <a:solidFill>
                  <a:schemeClr val="tx1"/>
                </a:solidFill>
              </a:rPr>
              <a:t>бэкапа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ПО и лицензии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smtClean="0">
                <a:solidFill>
                  <a:schemeClr val="tx1"/>
                </a:solidFill>
              </a:rPr>
              <a:t>разработка систем сбора данных с технического оборудования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Услуги</a:t>
            </a:r>
            <a:r>
              <a:rPr lang="ru-RU" dirty="0">
                <a:solidFill>
                  <a:schemeClr val="tx1"/>
                </a:solidFill>
              </a:rPr>
              <a:t> – аудит, обучение, логистика между регионами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1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1783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Бюджет проекта</a:t>
            </a:r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176577"/>
              </p:ext>
            </p:extLst>
          </p:nvPr>
        </p:nvGraphicFramePr>
        <p:xfrm>
          <a:off x="130175" y="702276"/>
          <a:ext cx="11931649" cy="573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2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Статья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Сумма, ₽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Примечание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Аудит 16 АСУ ТП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После инвентаризации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лог коллекторов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внешнего разработчика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Лог-коллекторы (16 шт.)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840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Внедрение, тестирование, запуск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Организация 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DMZ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вендора проект и внедрение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Сетевая </a:t>
                      </a: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7.2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Континент 3.9 КШ, СОВ, МЭ, UserGate NGFW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Защита 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конечных точек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41.2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СЗИ от НСД, АВЗ, EDR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Анализ</a:t>
                      </a:r>
                      <a:r>
                        <a:rPr lang="ru-RU" sz="1400" baseline="0" dirty="0" smtClean="0">
                          <a:latin typeface="Times New Roman"/>
                          <a:cs typeface="Times New Roman"/>
                        </a:rPr>
                        <a:t> защищенности, активов, мониторинг сети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20 млн.р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PT ISIM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PAM (</a:t>
                      </a:r>
                      <a:r>
                        <a:rPr lang="ru-RU" sz="1400" b="0" i="0" u="none" strike="noStrike" cap="none" spc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контроль привилегированных УЗ и удаленного доступа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Indeed PAM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Лицензии на системы РКиВ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Кибер бекап / RuBackup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Обучение персонала (32 чел.)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4 сессии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Командировки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2 региона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Внутренний труд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Оплата работы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Дополнительные расходы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Непредвиденные расходы 15%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1" dirty="0">
                          <a:latin typeface="Times New Roman"/>
                          <a:cs typeface="Times New Roman"/>
                        </a:rPr>
                        <a:t>Итого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119 млн. р.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Финал до 31.05.2025 (выделить средства)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2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Недопустимые события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63588" y="2359053"/>
            <a:ext cx="8319650" cy="32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Отказ системы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химводоподготовки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разрушение турбины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управления SCADA/ПАЗ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Компрометация OT/IT DMZ</a:t>
            </a:r>
          </a:p>
        </p:txBody>
      </p:sp>
    </p:spTree>
    <p:extLst>
      <p:ext uri="{BB962C8B-B14F-4D97-AF65-F5344CB8AC3E}">
        <p14:creationId xmlns:p14="http://schemas.microsoft.com/office/powerpoint/2010/main" val="130510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«Отказ ХВП» (пример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MITRE ATT&amp;CK® Matrix for ICS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5613" y="1337537"/>
            <a:ext cx="8420639" cy="431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Манипуляция контролем (T0810)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Подмена телеметрии (T0811)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критических служб (T0831)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Нарушение подачи реагентов → коррозия лопаток турбины </a:t>
            </a:r>
          </a:p>
        </p:txBody>
      </p:sp>
    </p:spTree>
    <p:extLst>
      <p:ext uri="{BB962C8B-B14F-4D97-AF65-F5344CB8AC3E}">
        <p14:creationId xmlns:p14="http://schemas.microsoft.com/office/powerpoint/2010/main" val="21404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системы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92188" y="1652619"/>
            <a:ext cx="632044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Siemens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PCS 7,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Schneider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Triconex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(АСУ ТП)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Лог-коллекторы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/CEF)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Узлы передачи данных в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NGFW, EDR, PAM-шлюзы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PAM</a:t>
            </a:r>
          </a:p>
        </p:txBody>
      </p:sp>
    </p:spTree>
    <p:extLst>
      <p:ext uri="{BB962C8B-B14F-4D97-AF65-F5344CB8AC3E}">
        <p14:creationId xmlns:p14="http://schemas.microsoft.com/office/powerpoint/2010/main" val="118616857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224</TotalTime>
  <Words>720</Words>
  <Application>Microsoft Office PowerPoint</Application>
  <PresentationFormat>Широкоэкранный</PresentationFormat>
  <Paragraphs>185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Calibri</vt:lpstr>
      <vt:lpstr>Cambria</vt:lpstr>
      <vt:lpstr>Century Gothic</vt:lpstr>
      <vt:lpstr>MS Mincho</vt:lpstr>
      <vt:lpstr>Times New Roman</vt:lpstr>
      <vt:lpstr>Wingdings</vt:lpstr>
      <vt:lpstr>Wingdings 3</vt:lpstr>
      <vt:lpstr>Сектор</vt:lpstr>
      <vt:lpstr>«Интеграция значимых ОКИИ АСУ ТП в корпоративный SOC»</vt:lpstr>
      <vt:lpstr>Команда проекта</vt:lpstr>
      <vt:lpstr>Методология и жизненный цикл</vt:lpstr>
      <vt:lpstr>Диаграмма Ганта (календарный план)</vt:lpstr>
      <vt:lpstr>Ресурсный план</vt:lpstr>
      <vt:lpstr>Бюджет проекта</vt:lpstr>
      <vt:lpstr>Недопустимые события</vt:lpstr>
      <vt:lpstr>Сценарий «Отказ ХВП» (пример) MITRE ATT&amp;CK® Matrix for ICS</vt:lpstr>
      <vt:lpstr>Ключевые системы</vt:lpstr>
      <vt:lpstr>Условия/критерии реализации Недопустимого события</vt:lpstr>
      <vt:lpstr>Процедура реагирования</vt:lpstr>
      <vt:lpstr>RACI участников реагирования</vt:lpstr>
      <vt:lpstr>Структурная схема комплекса СЗИ</vt:lpstr>
      <vt:lpstr>Ссылки на документацию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«Интеграция значимых ОКИИ АСУ ТП в корпоративный SOC»</dc:title>
  <dc:creator>vit81</dc:creator>
  <cp:lastModifiedBy>vit81</cp:lastModifiedBy>
  <cp:revision>32</cp:revision>
  <dcterms:created xsi:type="dcterms:W3CDTF">2025-06-08T08:37:23Z</dcterms:created>
  <dcterms:modified xsi:type="dcterms:W3CDTF">2025-06-09T16:30:11Z</dcterms:modified>
</cp:coreProperties>
</file>